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9" r:id="rId2"/>
    <p:sldId id="309" r:id="rId3"/>
    <p:sldId id="324" r:id="rId4"/>
    <p:sldId id="323" r:id="rId5"/>
    <p:sldId id="321" r:id="rId6"/>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28A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76199" autoAdjust="0"/>
  </p:normalViewPr>
  <p:slideViewPr>
    <p:cSldViewPr snapToGrid="0" snapToObjects="1">
      <p:cViewPr>
        <p:scale>
          <a:sx n="100" d="100"/>
          <a:sy n="100" d="100"/>
        </p:scale>
        <p:origin x="-534" y="7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904481C-D4BA-49C6-A80A-8C2F772C19E3}" type="datetimeFigureOut">
              <a:rPr lang="fr-FR" smtClean="0"/>
              <a:t>23/11/2016</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DFF3C338-2309-4B8D-B7B0-F926EB8605AE}" type="slidenum">
              <a:rPr lang="fr-FR" smtClean="0"/>
              <a:t>‹N°›</a:t>
            </a:fld>
            <a:endParaRPr lang="fr-FR"/>
          </a:p>
        </p:txBody>
      </p:sp>
    </p:spTree>
    <p:extLst>
      <p:ext uri="{BB962C8B-B14F-4D97-AF65-F5344CB8AC3E}">
        <p14:creationId xmlns:p14="http://schemas.microsoft.com/office/powerpoint/2010/main" val="1672189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FF3C338-2309-4B8D-B7B0-F926EB8605AE}" type="slidenum">
              <a:rPr lang="fr-FR" smtClean="0"/>
              <a:t>1</a:t>
            </a:fld>
            <a:endParaRPr lang="fr-FR"/>
          </a:p>
        </p:txBody>
      </p:sp>
    </p:spTree>
    <p:extLst>
      <p:ext uri="{BB962C8B-B14F-4D97-AF65-F5344CB8AC3E}">
        <p14:creationId xmlns:p14="http://schemas.microsoft.com/office/powerpoint/2010/main" val="368619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342900" indent="-342900" algn="just">
              <a:buFont typeface="Arial" panose="020B0604020202020204" pitchFamily="34" charset="0"/>
              <a:buChar char="•"/>
            </a:pPr>
            <a:r>
              <a:rPr lang="fr-FR" sz="1200" b="1" dirty="0" smtClean="0"/>
              <a:t>Les projets de Mobilité</a:t>
            </a:r>
          </a:p>
          <a:p>
            <a:pPr algn="just"/>
            <a:endParaRPr lang="fr-FR" sz="1200" dirty="0" smtClean="0"/>
          </a:p>
          <a:p>
            <a:pPr algn="just"/>
            <a:r>
              <a:rPr lang="fr-FR" sz="1200" dirty="0" smtClean="0"/>
              <a:t>Depuis le lancement d’Erasmus+ </a:t>
            </a:r>
            <a:r>
              <a:rPr lang="fr-FR" sz="1200" b="1" dirty="0" smtClean="0"/>
              <a:t>48 communes</a:t>
            </a:r>
            <a:r>
              <a:rPr lang="fr-FR" sz="1200" dirty="0" smtClean="0"/>
              <a:t> portent un projet pour des écoles élémentaires (secteur enseignement scolaire).</a:t>
            </a:r>
          </a:p>
          <a:p>
            <a:pPr algn="just"/>
            <a:r>
              <a:rPr lang="fr-FR" sz="1200" dirty="0" smtClean="0"/>
              <a:t>Objectif: période de formation de professeurs en Europe (cours de langue, échanges de pratiques…)</a:t>
            </a:r>
          </a:p>
          <a:p>
            <a:pPr algn="just"/>
            <a:endParaRPr lang="fr-FR" sz="1200" dirty="0" smtClean="0"/>
          </a:p>
          <a:p>
            <a:pPr algn="just"/>
            <a:r>
              <a:rPr lang="fr-FR" sz="1200" dirty="0" smtClean="0"/>
              <a:t>Ex 2015 : mairie d’Angers porte le projet</a:t>
            </a:r>
            <a:r>
              <a:rPr lang="fr-FR" sz="1200" baseline="0" dirty="0" smtClean="0"/>
              <a:t> pour l’école Claude Monnet. 4 mobilités de personnel (14260€ de subvention) -&gt; </a:t>
            </a:r>
            <a:r>
              <a:rPr lang="fr-FR" sz="1200" kern="1200" dirty="0" smtClean="0">
                <a:solidFill>
                  <a:schemeClr val="tx1"/>
                </a:solidFill>
                <a:effectLst/>
                <a:latin typeface="+mn-lt"/>
                <a:ea typeface="+mn-ea"/>
                <a:cs typeface="+mn-cs"/>
              </a:rPr>
              <a:t>les 4 professeurs de l’école partent en Irlande pour perfectionner leur anglais et suivre des cours de méthodologie de l’enseignement des langues vivantes.</a:t>
            </a:r>
          </a:p>
          <a:p>
            <a:pPr algn="just"/>
            <a:r>
              <a:rPr lang="fr-FR" sz="1200" kern="1200" dirty="0" smtClean="0">
                <a:solidFill>
                  <a:schemeClr val="tx1"/>
                </a:solidFill>
                <a:effectLst/>
                <a:latin typeface="+mn-lt"/>
                <a:ea typeface="+mn-ea"/>
                <a:cs typeface="+mn-cs"/>
              </a:rPr>
              <a:t>Ex 2014: Mairie de Saint Didier au Mont d'Or porte le projet pour l’école de Saint Fortunat. 1 mobilité de personnel (3245 € de subvention) -&gt; mobilité de la directrice de l’école pour améliorer ses compétences linguistiques en anglais et impulser la dynamique auprès de l’équipe des enseignants.</a:t>
            </a:r>
            <a:endParaRPr lang="fr-FR" sz="1200" dirty="0" smtClean="0"/>
          </a:p>
          <a:p>
            <a:endParaRPr lang="fr-FR" dirty="0" smtClean="0"/>
          </a:p>
          <a:p>
            <a:pPr marL="342900" indent="-342900" algn="just">
              <a:buFont typeface="Arial" panose="020B0604020202020204" pitchFamily="34" charset="0"/>
              <a:buChar char="•"/>
            </a:pPr>
            <a:r>
              <a:rPr lang="fr-FR" sz="1200" b="1" dirty="0" smtClean="0"/>
              <a:t>Les projets de Partenariats Stratégiques</a:t>
            </a:r>
          </a:p>
          <a:p>
            <a:pPr algn="just"/>
            <a:endParaRPr lang="fr-FR" sz="1200" dirty="0" smtClean="0"/>
          </a:p>
          <a:p>
            <a:pPr algn="just"/>
            <a:r>
              <a:rPr lang="fr-FR" sz="1200" dirty="0" smtClean="0"/>
              <a:t>En 2015, 4 collectivités coordonnent ces projets. </a:t>
            </a:r>
            <a:r>
              <a:rPr lang="fr-FR" sz="1200" b="1" dirty="0" smtClean="0"/>
              <a:t>Ces 4 collectivités sont des communautés de communes </a:t>
            </a:r>
            <a:r>
              <a:rPr lang="fr-FR" dirty="0" smtClean="0"/>
              <a:t>(</a:t>
            </a:r>
            <a:r>
              <a:rPr lang="fr-FR" dirty="0" err="1" smtClean="0"/>
              <a:t>Lèze</a:t>
            </a:r>
            <a:r>
              <a:rPr lang="fr-FR" dirty="0" smtClean="0"/>
              <a:t>, Pays des Sorgues Monts de Vaucluse) </a:t>
            </a:r>
            <a:r>
              <a:rPr lang="fr-FR" sz="1200" b="1" dirty="0" smtClean="0"/>
              <a:t>ou des communes</a:t>
            </a:r>
            <a:r>
              <a:rPr lang="fr-FR" sz="1200" dirty="0" smtClean="0"/>
              <a:t> (</a:t>
            </a:r>
            <a:r>
              <a:rPr lang="fr-FR" dirty="0" smtClean="0"/>
              <a:t>mairie de Tours et mairie de Brest)</a:t>
            </a:r>
            <a:r>
              <a:rPr lang="fr-FR" baseline="0" dirty="0" smtClean="0"/>
              <a:t> pour un budget total de plus d’1,2M€</a:t>
            </a:r>
            <a:endParaRPr lang="fr-FR" dirty="0" smtClean="0"/>
          </a:p>
          <a:p>
            <a:pPr algn="just"/>
            <a:endParaRPr lang="fr-FR" sz="1200" dirty="0" smtClean="0"/>
          </a:p>
          <a:p>
            <a:pPr algn="just"/>
            <a:r>
              <a:rPr lang="fr-FR" sz="1200" dirty="0" smtClean="0"/>
              <a:t>En 2014, 6 collectivités cordonnent ces projets dont </a:t>
            </a:r>
            <a:r>
              <a:rPr lang="fr-FR" sz="1200" b="1" dirty="0" smtClean="0"/>
              <a:t>4 sont des communes </a:t>
            </a:r>
            <a:r>
              <a:rPr lang="fr-FR" dirty="0" smtClean="0"/>
              <a:t>(mairie de St Raphael, mairie de Grand Bourg, mairie de Cenon, mairie de </a:t>
            </a:r>
            <a:r>
              <a:rPr lang="fr-FR" dirty="0" err="1" smtClean="0"/>
              <a:t>Novéant</a:t>
            </a:r>
            <a:r>
              <a:rPr lang="fr-FR" dirty="0" smtClean="0"/>
              <a:t>-sur-Moselle) pour un budget total d’1M€ </a:t>
            </a:r>
          </a:p>
          <a:p>
            <a:endParaRPr lang="fr-FR" dirty="0"/>
          </a:p>
        </p:txBody>
      </p:sp>
      <p:sp>
        <p:nvSpPr>
          <p:cNvPr id="4" name="Espace réservé du pied de page 3"/>
          <p:cNvSpPr>
            <a:spLocks noGrp="1"/>
          </p:cNvSpPr>
          <p:nvPr>
            <p:ph type="ftr" sz="quarter" idx="10"/>
          </p:nvPr>
        </p:nvSpPr>
        <p:spPr/>
        <p:txBody>
          <a:bodyPr/>
          <a:lstStyle/>
          <a:p>
            <a:r>
              <a:rPr lang="fr-FR" smtClean="0"/>
              <a:t>ERASMUS+ AP 2015 - briefing évaluateurs KA1- Mobilité</a:t>
            </a:r>
            <a:endParaRPr lang="fr-FR"/>
          </a:p>
        </p:txBody>
      </p:sp>
      <p:sp>
        <p:nvSpPr>
          <p:cNvPr id="5" name="Espace réservé du numéro de diapositive 4"/>
          <p:cNvSpPr>
            <a:spLocks noGrp="1"/>
          </p:cNvSpPr>
          <p:nvPr>
            <p:ph type="sldNum" sz="quarter" idx="11"/>
          </p:nvPr>
        </p:nvSpPr>
        <p:spPr/>
        <p:txBody>
          <a:bodyPr/>
          <a:lstStyle/>
          <a:p>
            <a:fld id="{323FD2F1-8F9D-4D04-8107-6863EE32106F}" type="slidenum">
              <a:rPr lang="fr-FR" smtClean="0"/>
              <a:t>5</a:t>
            </a:fld>
            <a:endParaRPr lang="fr-FR"/>
          </a:p>
        </p:txBody>
      </p:sp>
    </p:spTree>
    <p:extLst>
      <p:ext uri="{BB962C8B-B14F-4D97-AF65-F5344CB8AC3E}">
        <p14:creationId xmlns:p14="http://schemas.microsoft.com/office/powerpoint/2010/main" val="1379975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91C3EB6-4E4E-2C48-B9CC-35E944F3A1E9}" type="datetimeFigureOut">
              <a:rPr lang="fr-FR" smtClean="0"/>
              <a:t>23/11/2016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3765657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1C3EB6-4E4E-2C48-B9CC-35E944F3A1E9}" type="datetimeFigureOut">
              <a:rPr lang="fr-FR" smtClean="0"/>
              <a:t>23/11/2016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318580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1C3EB6-4E4E-2C48-B9CC-35E944F3A1E9}" type="datetimeFigureOut">
              <a:rPr lang="fr-FR" smtClean="0"/>
              <a:t>23/11/2016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966865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91C3EB6-4E4E-2C48-B9CC-35E944F3A1E9}" type="datetimeFigureOut">
              <a:rPr lang="fr-FR" smtClean="0"/>
              <a:t>23/11/2016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399193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91C3EB6-4E4E-2C48-B9CC-35E944F3A1E9}" type="datetimeFigureOut">
              <a:rPr lang="fr-FR" smtClean="0"/>
              <a:t>23/11/2016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404026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91C3EB6-4E4E-2C48-B9CC-35E944F3A1E9}" type="datetimeFigureOut">
              <a:rPr lang="fr-FR" smtClean="0"/>
              <a:t>23/11/2016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1768877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91C3EB6-4E4E-2C48-B9CC-35E944F3A1E9}" type="datetimeFigureOut">
              <a:rPr lang="fr-FR" smtClean="0"/>
              <a:t>23/11/2016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2566864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091C3EB6-4E4E-2C48-B9CC-35E944F3A1E9}" type="datetimeFigureOut">
              <a:rPr lang="fr-FR" smtClean="0"/>
              <a:t>23/11/2016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3005158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91C3EB6-4E4E-2C48-B9CC-35E944F3A1E9}" type="datetimeFigureOut">
              <a:rPr lang="fr-FR" smtClean="0"/>
              <a:t>23/11/2016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58320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91C3EB6-4E4E-2C48-B9CC-35E944F3A1E9}" type="datetimeFigureOut">
              <a:rPr lang="fr-FR" smtClean="0"/>
              <a:t>23/11/2016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36681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91C3EB6-4E4E-2C48-B9CC-35E944F3A1E9}" type="datetimeFigureOut">
              <a:rPr lang="fr-FR" smtClean="0"/>
              <a:t>23/11/2016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E6FE73-BE9C-5D4D-86D4-B99B1D618B10}" type="slidenum">
              <a:rPr lang="fr-FR" smtClean="0"/>
              <a:t>‹N°›</a:t>
            </a:fld>
            <a:endParaRPr lang="fr-FR"/>
          </a:p>
        </p:txBody>
      </p:sp>
    </p:spTree>
    <p:extLst>
      <p:ext uri="{BB962C8B-B14F-4D97-AF65-F5344CB8AC3E}">
        <p14:creationId xmlns:p14="http://schemas.microsoft.com/office/powerpoint/2010/main" val="3839740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C3EB6-4E4E-2C48-B9CC-35E944F3A1E9}" type="datetimeFigureOut">
              <a:rPr lang="fr-FR" smtClean="0"/>
              <a:t>23/11/2016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6FE73-BE9C-5D4D-86D4-B99B1D618B10}" type="slidenum">
              <a:rPr lang="fr-FR" smtClean="0"/>
              <a:t>‹N°›</a:t>
            </a:fld>
            <a:endParaRPr lang="fr-FR"/>
          </a:p>
        </p:txBody>
      </p:sp>
    </p:spTree>
    <p:extLst>
      <p:ext uri="{BB962C8B-B14F-4D97-AF65-F5344CB8AC3E}">
        <p14:creationId xmlns:p14="http://schemas.microsoft.com/office/powerpoint/2010/main" val="2565678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19.jpeg"/><Relationship Id="rId13" Type="http://schemas.openxmlformats.org/officeDocument/2006/relationships/image" Target="../media/image24.jpg"/><Relationship Id="rId3" Type="http://schemas.openxmlformats.org/officeDocument/2006/relationships/image" Target="../media/image14.png"/><Relationship Id="rId7" Type="http://schemas.openxmlformats.org/officeDocument/2006/relationships/image" Target="../media/image18.jpg"/><Relationship Id="rId12" Type="http://schemas.openxmlformats.org/officeDocument/2006/relationships/image" Target="../media/image23.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7.jpeg"/><Relationship Id="rId11" Type="http://schemas.openxmlformats.org/officeDocument/2006/relationships/image" Target="../media/image22.gif"/><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5" name="Sous-titre 2"/>
          <p:cNvSpPr txBox="1">
            <a:spLocks/>
          </p:cNvSpPr>
          <p:nvPr/>
        </p:nvSpPr>
        <p:spPr>
          <a:xfrm>
            <a:off x="229178" y="4626345"/>
            <a:ext cx="8705272" cy="152587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Font typeface="Arial"/>
              <a:buNone/>
            </a:pPr>
            <a:r>
              <a:rPr lang="fr-FR" sz="3600" b="1" dirty="0" smtClean="0">
                <a:solidFill>
                  <a:srgbClr val="002060"/>
                </a:solidFill>
                <a:cs typeface="Arial"/>
              </a:rPr>
              <a:t>Journées </a:t>
            </a:r>
            <a:r>
              <a:rPr lang="fr-FR" sz="3600" b="1" dirty="0" err="1" smtClean="0">
                <a:solidFill>
                  <a:srgbClr val="002060"/>
                </a:solidFill>
                <a:cs typeface="Arial"/>
              </a:rPr>
              <a:t>Eurorégionales</a:t>
            </a:r>
            <a:r>
              <a:rPr lang="fr-FR" sz="3600" b="1" dirty="0" smtClean="0">
                <a:solidFill>
                  <a:srgbClr val="002060"/>
                </a:solidFill>
                <a:cs typeface="Arial"/>
              </a:rPr>
              <a:t> de l’Apprentissage</a:t>
            </a:r>
          </a:p>
          <a:p>
            <a:pPr marL="0" indent="0" algn="ctr">
              <a:spcBef>
                <a:spcPts val="0"/>
              </a:spcBef>
              <a:buFont typeface="Arial"/>
              <a:buNone/>
            </a:pPr>
            <a:r>
              <a:rPr lang="fr-FR" sz="2000" b="1" dirty="0" smtClean="0">
                <a:solidFill>
                  <a:schemeClr val="accent1"/>
                </a:solidFill>
                <a:cs typeface="Arial"/>
              </a:rPr>
              <a:t>23, 24 et 25 novembre 2016</a:t>
            </a:r>
          </a:p>
          <a:p>
            <a:pPr marL="0" indent="0" algn="ctr">
              <a:spcBef>
                <a:spcPts val="0"/>
              </a:spcBef>
              <a:buNone/>
            </a:pPr>
            <a:r>
              <a:rPr lang="fr-FR" sz="2000" b="1" dirty="0" err="1">
                <a:solidFill>
                  <a:srgbClr val="002060"/>
                </a:solidFill>
              </a:rPr>
              <a:t>Ficoba</a:t>
            </a:r>
            <a:r>
              <a:rPr lang="fr-FR" sz="2000" b="1" dirty="0">
                <a:solidFill>
                  <a:srgbClr val="002060"/>
                </a:solidFill>
              </a:rPr>
              <a:t> (Irun - </a:t>
            </a:r>
            <a:r>
              <a:rPr lang="fr-FR" sz="2000" b="1" dirty="0" err="1">
                <a:solidFill>
                  <a:srgbClr val="002060"/>
                </a:solidFill>
              </a:rPr>
              <a:t>Gipuzkoa</a:t>
            </a:r>
            <a:r>
              <a:rPr lang="fr-FR" sz="2000" b="1" dirty="0">
                <a:solidFill>
                  <a:srgbClr val="002060"/>
                </a:solidFill>
              </a:rPr>
              <a:t>)</a:t>
            </a:r>
            <a:r>
              <a:rPr lang="fr-FR" sz="2000" b="1" dirty="0" smtClean="0">
                <a:solidFill>
                  <a:srgbClr val="002060"/>
                </a:solidFill>
                <a:cs typeface="Arial"/>
              </a:rPr>
              <a:t> </a:t>
            </a:r>
          </a:p>
          <a:p>
            <a:pPr marL="0" indent="0" algn="ctr">
              <a:spcBef>
                <a:spcPts val="0"/>
              </a:spcBef>
              <a:buFont typeface="Arial"/>
              <a:buNone/>
            </a:pPr>
            <a:r>
              <a:rPr lang="fr-FR" sz="1800" b="1" dirty="0" smtClean="0">
                <a:solidFill>
                  <a:schemeClr val="accent1"/>
                </a:solidFill>
                <a:cs typeface="Arial"/>
              </a:rPr>
              <a:t>Jean-Luc Prigent – Directeur de cabinet</a:t>
            </a:r>
          </a:p>
          <a:p>
            <a:pPr marL="0" indent="0" algn="ctr">
              <a:spcBef>
                <a:spcPts val="0"/>
              </a:spcBef>
              <a:buFont typeface="Arial"/>
              <a:buNone/>
            </a:pPr>
            <a:r>
              <a:rPr lang="fr-FR" sz="1800" b="1" dirty="0" smtClean="0">
                <a:solidFill>
                  <a:schemeClr val="accent1"/>
                </a:solidFill>
                <a:cs typeface="Arial"/>
              </a:rPr>
              <a:t>@</a:t>
            </a:r>
            <a:r>
              <a:rPr lang="fr-FR" sz="1800" b="1" dirty="0" err="1" smtClean="0">
                <a:solidFill>
                  <a:schemeClr val="accent1"/>
                </a:solidFill>
                <a:cs typeface="Arial"/>
              </a:rPr>
              <a:t>JL_Prigent</a:t>
            </a:r>
            <a:endParaRPr lang="fr-FR" sz="1800" b="1" dirty="0" smtClean="0">
              <a:solidFill>
                <a:schemeClr val="accent1"/>
              </a:solidFill>
              <a:cs typeface="Arial"/>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238" y="3419475"/>
            <a:ext cx="9525" cy="19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9638" y="3571875"/>
            <a:ext cx="9525" cy="19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4583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54088"/>
          </a:xfrm>
          <a:solidFill>
            <a:srgbClr val="002060"/>
          </a:solidFill>
        </p:spPr>
        <p:txBody>
          <a:bodyPr>
            <a:normAutofit/>
          </a:bodyPr>
          <a:lstStyle/>
          <a:p>
            <a:r>
              <a:rPr lang="en-US" dirty="0" smtClean="0">
                <a:solidFill>
                  <a:schemeClr val="bg1"/>
                </a:solidFill>
              </a:rPr>
              <a:t>VET4APPS </a:t>
            </a:r>
            <a:endParaRPr lang="fr-FR" b="1" dirty="0">
              <a:solidFill>
                <a:schemeClr val="bg1"/>
              </a:solidFill>
              <a:effectLst>
                <a:outerShdw blurRad="50800" dist="38100" dir="5400000" algn="t" rotWithShape="0">
                  <a:prstClr val="black">
                    <a:alpha val="40000"/>
                  </a:prstClr>
                </a:outerShdw>
              </a:effectLst>
              <a:cs typeface="Arial" panose="020B0604020202020204" pitchFamily="34" charset="0"/>
            </a:endParaRPr>
          </a:p>
        </p:txBody>
      </p:sp>
      <p:sp>
        <p:nvSpPr>
          <p:cNvPr id="3" name="Espace réservé du contenu 2"/>
          <p:cNvSpPr>
            <a:spLocks noGrp="1"/>
          </p:cNvSpPr>
          <p:nvPr>
            <p:ph idx="1"/>
          </p:nvPr>
        </p:nvSpPr>
        <p:spPr>
          <a:xfrm>
            <a:off x="457200" y="1228726"/>
            <a:ext cx="8420100" cy="4010023"/>
          </a:xfrm>
          <a:solidFill>
            <a:schemeClr val="bg1"/>
          </a:solidFill>
        </p:spPr>
        <p:txBody>
          <a:bodyPr>
            <a:noAutofit/>
          </a:bodyPr>
          <a:lstStyle/>
          <a:p>
            <a:pPr marL="0" indent="0" algn="just">
              <a:buNone/>
            </a:pPr>
            <a:r>
              <a:rPr lang="fr-FR" sz="1600" dirty="0" smtClean="0">
                <a:latin typeface="+mj-lt"/>
                <a:sym typeface="Wingdings" panose="05000000000000000000" pitchFamily="2" charset="2"/>
              </a:rPr>
              <a:t>(</a:t>
            </a:r>
            <a:r>
              <a:rPr lang="en-US" sz="1600" dirty="0" smtClean="0"/>
              <a:t>Strategic </a:t>
            </a:r>
            <a:r>
              <a:rPr lang="en-US" sz="1600" dirty="0"/>
              <a:t>partnership to develop innovative VET open educational resources for mobile </a:t>
            </a:r>
            <a:r>
              <a:rPr lang="en-US" sz="1600" dirty="0" smtClean="0"/>
              <a:t>apps)</a:t>
            </a:r>
          </a:p>
          <a:p>
            <a:pPr marL="0" indent="0" algn="just">
              <a:buNone/>
            </a:pPr>
            <a:r>
              <a:rPr lang="en-US" sz="2000" b="1" dirty="0" smtClean="0">
                <a:latin typeface="+mj-lt"/>
                <a:sym typeface="Wingdings" panose="05000000000000000000" pitchFamily="2" charset="2"/>
              </a:rPr>
              <a:t> </a:t>
            </a:r>
            <a:r>
              <a:rPr lang="fr-FR" sz="2000" b="1" dirty="0"/>
              <a:t>LES METIERS DE DEMAIN SUR LE MARCHE DES MOBILES </a:t>
            </a:r>
            <a:endParaRPr lang="fr-FR" sz="2000" dirty="0"/>
          </a:p>
          <a:p>
            <a:pPr algn="just">
              <a:buBlip>
                <a:blip r:embed="rId2"/>
              </a:buBlip>
            </a:pPr>
            <a:r>
              <a:rPr lang="fr-FR" sz="2000" dirty="0" smtClean="0"/>
              <a:t>Une </a:t>
            </a:r>
            <a:r>
              <a:rPr lang="fr-FR" sz="2000" dirty="0"/>
              <a:t>des industries les plus florissantes en Europe concerne actuellement les applications mobiles. Le marché européen de ces applications représente 30% du marché mondial, estimé entre 32 et 35 milliards de dollars en 2015. L’usage généralisé des </a:t>
            </a:r>
            <a:r>
              <a:rPr lang="fr-FR" sz="2000" i="1" dirty="0"/>
              <a:t>smartphones </a:t>
            </a:r>
            <a:r>
              <a:rPr lang="fr-FR" sz="2000" dirty="0"/>
              <a:t>modifie complètement les écosystèmes </a:t>
            </a:r>
            <a:r>
              <a:rPr lang="fr-FR" sz="2000" dirty="0" smtClean="0"/>
              <a:t>technologiques</a:t>
            </a:r>
          </a:p>
          <a:p>
            <a:pPr marL="0" indent="0" algn="just">
              <a:buNone/>
            </a:pPr>
            <a:r>
              <a:rPr lang="fr-FR" sz="2000" b="1" dirty="0" smtClean="0">
                <a:sym typeface="Wingdings" panose="05000000000000000000" pitchFamily="2" charset="2"/>
              </a:rPr>
              <a:t></a:t>
            </a:r>
            <a:r>
              <a:rPr lang="fr-FR" sz="2000" b="1" dirty="0" smtClean="0"/>
              <a:t> Développer </a:t>
            </a:r>
            <a:r>
              <a:rPr lang="fr-FR" sz="2000" b="1" dirty="0"/>
              <a:t>les compétences de la main d’</a:t>
            </a:r>
            <a:r>
              <a:rPr lang="fr-FR" sz="2000" b="1" dirty="0" err="1"/>
              <a:t>oeuvre</a:t>
            </a:r>
            <a:r>
              <a:rPr lang="fr-FR" sz="2000" b="1" dirty="0"/>
              <a:t> mobile </a:t>
            </a:r>
          </a:p>
          <a:p>
            <a:pPr algn="just">
              <a:buBlip>
                <a:blip r:embed="rId2"/>
              </a:buBlip>
            </a:pPr>
            <a:r>
              <a:rPr lang="fr-FR" sz="2000" dirty="0" smtClean="0"/>
              <a:t>Répondre </a:t>
            </a:r>
            <a:r>
              <a:rPr lang="fr-FR" sz="2000" dirty="0"/>
              <a:t>à la demande de compétences nouvelles dans un secteur émergent en pleine </a:t>
            </a:r>
            <a:r>
              <a:rPr lang="fr-FR" sz="2000" dirty="0" smtClean="0"/>
              <a:t>croissance : </a:t>
            </a:r>
            <a:r>
              <a:rPr lang="fr-FR" sz="2000" dirty="0"/>
              <a:t>Les applications mobiles requièrent en effet de nouveaux profils professionnels avec une expertise technique de haut niveau. Les entreprises ont des difficultés à recruter des concepteurs, des développeurs et des designers ayant à la fois une très bonne maitrise informatique et une bonne appréhension des nouveaux besoins de leur clientèle. Des compétences en design sont aussi nécessaires pour concevoir des applications souples et intuitives. </a:t>
            </a:r>
            <a:endParaRPr lang="fr-FR" sz="2000" dirty="0" smtClean="0"/>
          </a:p>
          <a:p>
            <a:pPr marL="0" indent="0">
              <a:buNone/>
            </a:pPr>
            <a:r>
              <a:rPr lang="fr-FR" sz="2000" dirty="0" smtClean="0">
                <a:sym typeface="Wingdings" panose="05000000000000000000" pitchFamily="2" charset="2"/>
              </a:rPr>
              <a:t> </a:t>
            </a:r>
            <a:r>
              <a:rPr lang="fr-FR" sz="2000" b="1" dirty="0" err="1" smtClean="0"/>
              <a:t>Mooc</a:t>
            </a:r>
            <a:r>
              <a:rPr lang="fr-FR" sz="2000" b="1" dirty="0" smtClean="0"/>
              <a:t> </a:t>
            </a:r>
            <a:r>
              <a:rPr lang="fr-FR" sz="2000" b="1" dirty="0"/>
              <a:t>et accès ouvert aux ressources </a:t>
            </a:r>
            <a:endParaRPr lang="fr-FR" sz="2000" dirty="0"/>
          </a:p>
        </p:txBody>
      </p:sp>
    </p:spTree>
    <p:extLst>
      <p:ext uri="{BB962C8B-B14F-4D97-AF65-F5344CB8AC3E}">
        <p14:creationId xmlns:p14="http://schemas.microsoft.com/office/powerpoint/2010/main" val="2758637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54088"/>
          </a:xfrm>
          <a:solidFill>
            <a:srgbClr val="002060"/>
          </a:solidFill>
        </p:spPr>
        <p:txBody>
          <a:bodyPr>
            <a:normAutofit/>
          </a:bodyPr>
          <a:lstStyle/>
          <a:p>
            <a:r>
              <a:rPr lang="en-US" dirty="0" err="1" smtClean="0">
                <a:solidFill>
                  <a:schemeClr val="bg1"/>
                </a:solidFill>
              </a:rPr>
              <a:t>Eqabmob</a:t>
            </a:r>
            <a:r>
              <a:rPr lang="en-US" dirty="0" smtClean="0">
                <a:solidFill>
                  <a:schemeClr val="bg1"/>
                </a:solidFill>
              </a:rPr>
              <a:t> </a:t>
            </a:r>
            <a:endParaRPr lang="fr-FR" b="1" dirty="0">
              <a:solidFill>
                <a:schemeClr val="bg1"/>
              </a:solidFill>
              <a:effectLst>
                <a:outerShdw blurRad="50800" dist="38100" dir="5400000" algn="t" rotWithShape="0">
                  <a:prstClr val="black">
                    <a:alpha val="40000"/>
                  </a:prstClr>
                </a:outerShdw>
              </a:effectLst>
              <a:cs typeface="Arial" panose="020B0604020202020204" pitchFamily="34" charset="0"/>
            </a:endParaRPr>
          </a:p>
        </p:txBody>
      </p:sp>
      <p:sp>
        <p:nvSpPr>
          <p:cNvPr id="3" name="Espace réservé du contenu 2"/>
          <p:cNvSpPr>
            <a:spLocks noGrp="1"/>
          </p:cNvSpPr>
          <p:nvPr>
            <p:ph idx="1"/>
          </p:nvPr>
        </p:nvSpPr>
        <p:spPr>
          <a:xfrm>
            <a:off x="457200" y="1228726"/>
            <a:ext cx="8420100" cy="4010023"/>
          </a:xfrm>
          <a:solidFill>
            <a:schemeClr val="bg1"/>
          </a:solidFill>
        </p:spPr>
        <p:txBody>
          <a:bodyPr>
            <a:noAutofit/>
          </a:bodyPr>
          <a:lstStyle/>
          <a:p>
            <a:pPr marL="0" indent="0" algn="just">
              <a:buNone/>
            </a:pPr>
            <a:r>
              <a:rPr lang="fr-FR" sz="1600" dirty="0" smtClean="0">
                <a:latin typeface="+mj-lt"/>
                <a:sym typeface="Wingdings" panose="05000000000000000000" pitchFamily="2" charset="2"/>
              </a:rPr>
              <a:t>(</a:t>
            </a:r>
            <a:r>
              <a:rPr lang="en-US" sz="1600" dirty="0" smtClean="0"/>
              <a:t>Strategic </a:t>
            </a:r>
            <a:r>
              <a:rPr lang="en-US" sz="1600" dirty="0"/>
              <a:t>partnership to develop innovative VET open educational resources for mobile </a:t>
            </a:r>
            <a:r>
              <a:rPr lang="en-US" sz="1600" dirty="0" smtClean="0"/>
              <a:t>apps)</a:t>
            </a:r>
          </a:p>
          <a:p>
            <a:pPr marL="0" indent="0" algn="just">
              <a:buNone/>
            </a:pPr>
            <a:r>
              <a:rPr lang="en-US" sz="2000" b="1" dirty="0" smtClean="0">
                <a:latin typeface="+mj-lt"/>
                <a:sym typeface="Wingdings" panose="05000000000000000000" pitchFamily="2" charset="2"/>
              </a:rPr>
              <a:t> </a:t>
            </a:r>
            <a:r>
              <a:rPr lang="fr-FR" sz="2000" b="1" dirty="0"/>
              <a:t>LES METIERS DE DEMAIN SUR LE MARCHE DES MOBILES </a:t>
            </a:r>
            <a:endParaRPr lang="fr-FR" sz="2000" dirty="0"/>
          </a:p>
          <a:p>
            <a:pPr algn="just">
              <a:buBlip>
                <a:blip r:embed="rId2"/>
              </a:buBlip>
            </a:pPr>
            <a:r>
              <a:rPr lang="fr-FR" sz="2000" dirty="0" smtClean="0"/>
              <a:t>Une </a:t>
            </a:r>
            <a:r>
              <a:rPr lang="fr-FR" sz="2000" dirty="0"/>
              <a:t>des industries les plus florissantes en Europe concerne actuellement les applications mobiles. Le marché européen de ces applications représente 30% du marché mondial, estimé entre 32 et 35 milliards de dollars en 2015. L’usage généralisé des </a:t>
            </a:r>
            <a:r>
              <a:rPr lang="fr-FR" sz="2000" i="1" dirty="0"/>
              <a:t>smartphones </a:t>
            </a:r>
            <a:r>
              <a:rPr lang="fr-FR" sz="2000" dirty="0"/>
              <a:t>modifie complètement les écosystèmes </a:t>
            </a:r>
            <a:r>
              <a:rPr lang="fr-FR" sz="2000" dirty="0" smtClean="0"/>
              <a:t>technologiques</a:t>
            </a:r>
          </a:p>
          <a:p>
            <a:pPr marL="0" indent="0" algn="just">
              <a:buNone/>
            </a:pPr>
            <a:r>
              <a:rPr lang="fr-FR" sz="2000" b="1" dirty="0" smtClean="0">
                <a:sym typeface="Wingdings" panose="05000000000000000000" pitchFamily="2" charset="2"/>
              </a:rPr>
              <a:t></a:t>
            </a:r>
            <a:r>
              <a:rPr lang="fr-FR" sz="2000" b="1" dirty="0" smtClean="0"/>
              <a:t> Développer </a:t>
            </a:r>
            <a:r>
              <a:rPr lang="fr-FR" sz="2000" b="1" dirty="0"/>
              <a:t>les compétences de la main d’</a:t>
            </a:r>
            <a:r>
              <a:rPr lang="fr-FR" sz="2000" b="1" dirty="0" err="1"/>
              <a:t>oeuvre</a:t>
            </a:r>
            <a:r>
              <a:rPr lang="fr-FR" sz="2000" b="1" dirty="0"/>
              <a:t> mobile </a:t>
            </a:r>
          </a:p>
          <a:p>
            <a:pPr algn="just">
              <a:buBlip>
                <a:blip r:embed="rId2"/>
              </a:buBlip>
            </a:pPr>
            <a:r>
              <a:rPr lang="fr-FR" sz="2000" dirty="0" smtClean="0"/>
              <a:t>Le </a:t>
            </a:r>
            <a:r>
              <a:rPr lang="fr-FR" sz="2000" dirty="0"/>
              <a:t>projet porté par l’Université de Lyon répond à la demande de compétences nouvelles dans un secteur émergent en pleine croissance. Les applications mobiles requièrent en effet de nouveaux profils professionnels avec une expertise technique de haut niveau. Les entreprises ont des difficultés à recruter des concepteurs, des développeurs et des designers ayant à la fois une très bonne maitrise informatique et une bonne appréhension des nouveaux besoins de leur clientèle. Des compétences en design sont aussi nécessaires pour concevoir des applications souples et intuitives. </a:t>
            </a:r>
          </a:p>
        </p:txBody>
      </p:sp>
    </p:spTree>
    <p:extLst>
      <p:ext uri="{BB962C8B-B14F-4D97-AF65-F5344CB8AC3E}">
        <p14:creationId xmlns:p14="http://schemas.microsoft.com/office/powerpoint/2010/main" val="4141432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74638"/>
            <a:ext cx="8229600" cy="6164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5525" y="5545138"/>
            <a:ext cx="1047750"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7813" y="4209257"/>
            <a:ext cx="1571625"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952750"/>
            <a:ext cx="1190625"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4938" y="2081213"/>
            <a:ext cx="1843087" cy="871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7813" y="2823369"/>
            <a:ext cx="2124075"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76500" y="1069975"/>
            <a:ext cx="933450"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24287" y="1600200"/>
            <a:ext cx="1152525" cy="1451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4"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43300" y="5766594"/>
            <a:ext cx="1247775" cy="40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Connecteur droit avec flèche 4"/>
          <p:cNvCxnSpPr/>
          <p:nvPr/>
        </p:nvCxnSpPr>
        <p:spPr>
          <a:xfrm>
            <a:off x="1647825" y="3890169"/>
            <a:ext cx="1171575" cy="67429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Connecteur droit avec flèche 8"/>
          <p:cNvCxnSpPr/>
          <p:nvPr/>
        </p:nvCxnSpPr>
        <p:spPr>
          <a:xfrm>
            <a:off x="2552700" y="2952750"/>
            <a:ext cx="266700" cy="16117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Connecteur droit avec flèche 10"/>
          <p:cNvCxnSpPr/>
          <p:nvPr/>
        </p:nvCxnSpPr>
        <p:spPr>
          <a:xfrm flipH="1" flipV="1">
            <a:off x="3124200" y="4564459"/>
            <a:ext cx="2233613" cy="2551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Connecteur droit avec flèche 12"/>
          <p:cNvCxnSpPr/>
          <p:nvPr/>
        </p:nvCxnSpPr>
        <p:spPr>
          <a:xfrm flipH="1">
            <a:off x="3343275" y="3051969"/>
            <a:ext cx="561975" cy="7066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Connecteur droit avec flèche 14"/>
          <p:cNvCxnSpPr/>
          <p:nvPr/>
        </p:nvCxnSpPr>
        <p:spPr>
          <a:xfrm flipH="1">
            <a:off x="4791075" y="3933825"/>
            <a:ext cx="566738" cy="3486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Connecteur droit avec flèche 17"/>
          <p:cNvCxnSpPr/>
          <p:nvPr/>
        </p:nvCxnSpPr>
        <p:spPr>
          <a:xfrm flipV="1">
            <a:off x="4167187" y="4966494"/>
            <a:ext cx="73819" cy="7572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Connecteur droit avec flèche 19"/>
          <p:cNvCxnSpPr/>
          <p:nvPr/>
        </p:nvCxnSpPr>
        <p:spPr>
          <a:xfrm flipH="1" flipV="1">
            <a:off x="1404938" y="923925"/>
            <a:ext cx="1071562"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8473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Image 34" descr="Afficher l'image d'origine"/>
          <p:cNvPicPr/>
          <p:nvPr/>
        </p:nvPicPr>
        <p:blipFill>
          <a:blip r:embed="rId3">
            <a:extLst>
              <a:ext uri="{28A0092B-C50C-407E-A947-70E740481C1C}">
                <a14:useLocalDpi xmlns:a14="http://schemas.microsoft.com/office/drawing/2010/main" val="0"/>
              </a:ext>
            </a:extLst>
          </a:blip>
          <a:srcRect/>
          <a:stretch>
            <a:fillRect/>
          </a:stretch>
        </p:blipFill>
        <p:spPr bwMode="auto">
          <a:xfrm>
            <a:off x="2454022" y="3951124"/>
            <a:ext cx="1966595" cy="982980"/>
          </a:xfrm>
          <a:prstGeom prst="rect">
            <a:avLst/>
          </a:prstGeom>
          <a:noFill/>
          <a:ln>
            <a:noFill/>
          </a:ln>
        </p:spPr>
      </p:pic>
      <p:sp>
        <p:nvSpPr>
          <p:cNvPr id="4" name="Titre 1"/>
          <p:cNvSpPr txBox="1">
            <a:spLocks/>
          </p:cNvSpPr>
          <p:nvPr/>
        </p:nvSpPr>
        <p:spPr>
          <a:xfrm>
            <a:off x="457200" y="-16474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fr-FR" sz="3600" dirty="0" smtClean="0">
                <a:solidFill>
                  <a:srgbClr val="0070C0"/>
                </a:solidFill>
              </a:rPr>
              <a:t>Les communes dans Erasmus +</a:t>
            </a:r>
            <a:endParaRPr lang="fr-FR" sz="3600" dirty="0">
              <a:solidFill>
                <a:srgbClr val="0070C0"/>
              </a:solidFill>
            </a:endParaRPr>
          </a:p>
        </p:txBody>
      </p:sp>
      <p:sp>
        <p:nvSpPr>
          <p:cNvPr id="5" name="ZoneTexte 4"/>
          <p:cNvSpPr txBox="1"/>
          <p:nvPr/>
        </p:nvSpPr>
        <p:spPr>
          <a:xfrm>
            <a:off x="59829" y="771288"/>
            <a:ext cx="8514155" cy="707886"/>
          </a:xfrm>
          <a:prstGeom prst="rect">
            <a:avLst/>
          </a:prstGeom>
          <a:noFill/>
        </p:spPr>
        <p:txBody>
          <a:bodyPr wrap="square" rtlCol="0">
            <a:spAutoFit/>
          </a:bodyPr>
          <a:lstStyle/>
          <a:p>
            <a:pPr marL="342900" indent="-342900" algn="just">
              <a:buFont typeface="Arial" panose="020B0604020202020204" pitchFamily="34" charset="0"/>
              <a:buChar char="•"/>
            </a:pPr>
            <a:r>
              <a:rPr lang="fr-FR" sz="2000" b="1" dirty="0" smtClean="0"/>
              <a:t>Mobilité en Europe pour les enseignants du primaire (2014 et 2015)</a:t>
            </a:r>
          </a:p>
          <a:p>
            <a:pPr algn="just"/>
            <a:endParaRPr lang="fr-FR" sz="2000" dirty="0" smtClean="0"/>
          </a:p>
        </p:txBody>
      </p:sp>
      <p:sp>
        <p:nvSpPr>
          <p:cNvPr id="6" name="ZoneTexte 5"/>
          <p:cNvSpPr txBox="1"/>
          <p:nvPr/>
        </p:nvSpPr>
        <p:spPr>
          <a:xfrm>
            <a:off x="59829" y="3296394"/>
            <a:ext cx="6595372" cy="707886"/>
          </a:xfrm>
          <a:prstGeom prst="rect">
            <a:avLst/>
          </a:prstGeom>
          <a:noFill/>
        </p:spPr>
        <p:txBody>
          <a:bodyPr wrap="square" rtlCol="0">
            <a:spAutoFit/>
          </a:bodyPr>
          <a:lstStyle/>
          <a:p>
            <a:pPr marL="342900" indent="-342900" algn="just">
              <a:buFont typeface="Arial" panose="020B0604020202020204" pitchFamily="34" charset="0"/>
              <a:buChar char="•"/>
            </a:pPr>
            <a:r>
              <a:rPr lang="fr-FR" sz="2000" b="1" dirty="0" smtClean="0"/>
              <a:t>Partenariats (2014 et 2015)</a:t>
            </a:r>
          </a:p>
          <a:p>
            <a:pPr algn="just"/>
            <a:endParaRPr lang="fr-FR" sz="2000" dirty="0" smtClean="0"/>
          </a:p>
        </p:txBody>
      </p:sp>
      <p:sp>
        <p:nvSpPr>
          <p:cNvPr id="7" name="ZoneTexte 6"/>
          <p:cNvSpPr txBox="1"/>
          <p:nvPr/>
        </p:nvSpPr>
        <p:spPr>
          <a:xfrm>
            <a:off x="6246420" y="1871350"/>
            <a:ext cx="2826015" cy="707886"/>
          </a:xfrm>
          <a:prstGeom prst="rect">
            <a:avLst/>
          </a:prstGeom>
          <a:noFill/>
        </p:spPr>
        <p:txBody>
          <a:bodyPr wrap="square" rtlCol="0">
            <a:spAutoFit/>
          </a:bodyPr>
          <a:lstStyle/>
          <a:p>
            <a:pPr algn="ctr"/>
            <a:r>
              <a:rPr lang="fr-FR" sz="2000" b="1" dirty="0" smtClean="0">
                <a:solidFill>
                  <a:srgbClr val="0070C0"/>
                </a:solidFill>
              </a:rPr>
              <a:t>Plus de 500 000 € de subvention</a:t>
            </a:r>
            <a:endParaRPr lang="fr-FR" sz="2000" b="1" dirty="0">
              <a:solidFill>
                <a:srgbClr val="0070C0"/>
              </a:solidFill>
            </a:endParaRPr>
          </a:p>
        </p:txBody>
      </p:sp>
      <p:sp>
        <p:nvSpPr>
          <p:cNvPr id="8" name="ZoneTexte 7"/>
          <p:cNvSpPr txBox="1"/>
          <p:nvPr/>
        </p:nvSpPr>
        <p:spPr>
          <a:xfrm>
            <a:off x="6377050" y="4580161"/>
            <a:ext cx="2699425" cy="707886"/>
          </a:xfrm>
          <a:prstGeom prst="rect">
            <a:avLst/>
          </a:prstGeom>
          <a:noFill/>
        </p:spPr>
        <p:txBody>
          <a:bodyPr wrap="square" rtlCol="0">
            <a:spAutoFit/>
          </a:bodyPr>
          <a:lstStyle/>
          <a:p>
            <a:pPr algn="ctr"/>
            <a:r>
              <a:rPr lang="fr-FR" sz="2000" b="1" dirty="0" smtClean="0">
                <a:solidFill>
                  <a:srgbClr val="0070C0"/>
                </a:solidFill>
              </a:rPr>
              <a:t>Plus de 2,2M€ de subvention</a:t>
            </a:r>
            <a:endParaRPr lang="fr-FR" sz="2000" b="1" dirty="0">
              <a:solidFill>
                <a:srgbClr val="0070C0"/>
              </a:solidFill>
            </a:endParaRPr>
          </a:p>
        </p:txBody>
      </p:sp>
      <p:sp>
        <p:nvSpPr>
          <p:cNvPr id="2" name="Flèche droite 1"/>
          <p:cNvSpPr/>
          <p:nvPr/>
        </p:nvSpPr>
        <p:spPr>
          <a:xfrm>
            <a:off x="5640779" y="2048321"/>
            <a:ext cx="736271" cy="35394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Flèche droite 10"/>
          <p:cNvSpPr/>
          <p:nvPr/>
        </p:nvSpPr>
        <p:spPr>
          <a:xfrm>
            <a:off x="5961412" y="4795339"/>
            <a:ext cx="736271" cy="35394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AutoShape 2" descr="Résultat de recherche d'images pour &quot;mairie&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3" name="Image 12" descr="Afficher l'image d'origine"/>
          <p:cNvPicPr/>
          <p:nvPr/>
        </p:nvPicPr>
        <p:blipFill>
          <a:blip r:embed="rId4">
            <a:extLst>
              <a:ext uri="{28A0092B-C50C-407E-A947-70E740481C1C}">
                <a14:useLocalDpi xmlns:a14="http://schemas.microsoft.com/office/drawing/2010/main" val="0"/>
              </a:ext>
            </a:extLst>
          </a:blip>
          <a:srcRect/>
          <a:stretch>
            <a:fillRect/>
          </a:stretch>
        </p:blipFill>
        <p:spPr bwMode="auto">
          <a:xfrm>
            <a:off x="1896468" y="1445443"/>
            <a:ext cx="1309870" cy="1211969"/>
          </a:xfrm>
          <a:prstGeom prst="rect">
            <a:avLst/>
          </a:prstGeom>
          <a:noFill/>
          <a:ln>
            <a:noFill/>
          </a:ln>
        </p:spPr>
      </p:pic>
      <p:pic>
        <p:nvPicPr>
          <p:cNvPr id="14" name="Image 13" descr="Afficher l'image d'origine"/>
          <p:cNvPicPr/>
          <p:nvPr/>
        </p:nvPicPr>
        <p:blipFill>
          <a:blip r:embed="rId5">
            <a:extLst>
              <a:ext uri="{28A0092B-C50C-407E-A947-70E740481C1C}">
                <a14:useLocalDpi xmlns:a14="http://schemas.microsoft.com/office/drawing/2010/main" val="0"/>
              </a:ext>
            </a:extLst>
          </a:blip>
          <a:srcRect/>
          <a:stretch>
            <a:fillRect/>
          </a:stretch>
        </p:blipFill>
        <p:spPr bwMode="auto">
          <a:xfrm>
            <a:off x="3941437" y="1084273"/>
            <a:ext cx="1023620" cy="715645"/>
          </a:xfrm>
          <a:prstGeom prst="rect">
            <a:avLst/>
          </a:prstGeom>
          <a:noFill/>
          <a:ln>
            <a:noFill/>
          </a:ln>
        </p:spPr>
      </p:pic>
      <p:pic>
        <p:nvPicPr>
          <p:cNvPr id="15" name="Image 14" descr="Afficher l'image d'origine"/>
          <p:cNvPicPr/>
          <p:nvPr/>
        </p:nvPicPr>
        <p:blipFill>
          <a:blip r:embed="rId5">
            <a:extLst>
              <a:ext uri="{28A0092B-C50C-407E-A947-70E740481C1C}">
                <a14:useLocalDpi xmlns:a14="http://schemas.microsoft.com/office/drawing/2010/main" val="0"/>
              </a:ext>
            </a:extLst>
          </a:blip>
          <a:srcRect/>
          <a:stretch>
            <a:fillRect/>
          </a:stretch>
        </p:blipFill>
        <p:spPr bwMode="auto">
          <a:xfrm>
            <a:off x="155575" y="1799918"/>
            <a:ext cx="1176020" cy="900464"/>
          </a:xfrm>
          <a:prstGeom prst="rect">
            <a:avLst/>
          </a:prstGeom>
          <a:noFill/>
          <a:ln>
            <a:noFill/>
          </a:ln>
        </p:spPr>
      </p:pic>
      <p:pic>
        <p:nvPicPr>
          <p:cNvPr id="16" name="Image 15" descr="Afficher l'image d'origine"/>
          <p:cNvPicPr/>
          <p:nvPr/>
        </p:nvPicPr>
        <p:blipFill>
          <a:blip r:embed="rId5">
            <a:extLst>
              <a:ext uri="{28A0092B-C50C-407E-A947-70E740481C1C}">
                <a14:useLocalDpi xmlns:a14="http://schemas.microsoft.com/office/drawing/2010/main" val="0"/>
              </a:ext>
            </a:extLst>
          </a:blip>
          <a:srcRect/>
          <a:stretch>
            <a:fillRect/>
          </a:stretch>
        </p:blipFill>
        <p:spPr bwMode="auto">
          <a:xfrm>
            <a:off x="3668304" y="2070646"/>
            <a:ext cx="1023620" cy="715645"/>
          </a:xfrm>
          <a:prstGeom prst="rect">
            <a:avLst/>
          </a:prstGeom>
          <a:noFill/>
          <a:ln>
            <a:noFill/>
          </a:ln>
        </p:spPr>
      </p:pic>
      <p:sp>
        <p:nvSpPr>
          <p:cNvPr id="17" name="ZoneTexte 16"/>
          <p:cNvSpPr txBox="1"/>
          <p:nvPr/>
        </p:nvSpPr>
        <p:spPr>
          <a:xfrm>
            <a:off x="1965274" y="2533104"/>
            <a:ext cx="1703030" cy="430887"/>
          </a:xfrm>
          <a:prstGeom prst="rect">
            <a:avLst/>
          </a:prstGeom>
          <a:noFill/>
        </p:spPr>
        <p:txBody>
          <a:bodyPr wrap="none" rtlCol="0">
            <a:spAutoFit/>
          </a:bodyPr>
          <a:lstStyle/>
          <a:p>
            <a:r>
              <a:rPr lang="fr-FR" sz="2200" b="1" dirty="0" smtClean="0"/>
              <a:t>48 </a:t>
            </a:r>
            <a:r>
              <a:rPr lang="fr-FR" sz="2000" dirty="0" smtClean="0"/>
              <a:t>communes</a:t>
            </a:r>
            <a:endParaRPr lang="fr-FR" sz="2000" dirty="0"/>
          </a:p>
        </p:txBody>
      </p:sp>
      <p:cxnSp>
        <p:nvCxnSpPr>
          <p:cNvPr id="19" name="Connecteur droit avec flèche 18"/>
          <p:cNvCxnSpPr>
            <a:stCxn id="13" idx="3"/>
          </p:cNvCxnSpPr>
          <p:nvPr/>
        </p:nvCxnSpPr>
        <p:spPr>
          <a:xfrm flipV="1">
            <a:off x="3206338" y="1584474"/>
            <a:ext cx="735099" cy="4669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a:stCxn id="13" idx="3"/>
            <a:endCxn id="16" idx="1"/>
          </p:cNvCxnSpPr>
          <p:nvPr/>
        </p:nvCxnSpPr>
        <p:spPr>
          <a:xfrm>
            <a:off x="3206338" y="2051428"/>
            <a:ext cx="461966" cy="37704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Connecteur droit avec flèche 22"/>
          <p:cNvCxnSpPr>
            <a:stCxn id="13" idx="1"/>
            <a:endCxn id="15" idx="3"/>
          </p:cNvCxnSpPr>
          <p:nvPr/>
        </p:nvCxnSpPr>
        <p:spPr>
          <a:xfrm flipH="1">
            <a:off x="1331595" y="2051428"/>
            <a:ext cx="564873" cy="1987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4" name="Image 23" descr="Afficher l'image d'origine"/>
          <p:cNvPicPr/>
          <p:nvPr/>
        </p:nvPicPr>
        <p:blipFill>
          <a:blip r:embed="rId6">
            <a:extLst>
              <a:ext uri="{28A0092B-C50C-407E-A947-70E740481C1C}">
                <a14:useLocalDpi xmlns:a14="http://schemas.microsoft.com/office/drawing/2010/main" val="0"/>
              </a:ext>
            </a:extLst>
          </a:blip>
          <a:srcRect/>
          <a:stretch>
            <a:fillRect/>
          </a:stretch>
        </p:blipFill>
        <p:spPr bwMode="auto">
          <a:xfrm>
            <a:off x="569359" y="3924324"/>
            <a:ext cx="1224915" cy="943610"/>
          </a:xfrm>
          <a:prstGeom prst="rect">
            <a:avLst/>
          </a:prstGeom>
          <a:noFill/>
          <a:ln>
            <a:noFill/>
          </a:ln>
        </p:spPr>
      </p:pic>
      <p:sp>
        <p:nvSpPr>
          <p:cNvPr id="30" name="ZoneTexte 29"/>
          <p:cNvSpPr txBox="1"/>
          <p:nvPr/>
        </p:nvSpPr>
        <p:spPr>
          <a:xfrm>
            <a:off x="4165945" y="4364452"/>
            <a:ext cx="1781298" cy="707886"/>
          </a:xfrm>
          <a:prstGeom prst="rect">
            <a:avLst/>
          </a:prstGeom>
          <a:noFill/>
        </p:spPr>
        <p:txBody>
          <a:bodyPr wrap="square" rtlCol="0">
            <a:spAutoFit/>
          </a:bodyPr>
          <a:lstStyle/>
          <a:p>
            <a:pPr algn="ctr"/>
            <a:r>
              <a:rPr lang="fr-FR" sz="2000" dirty="0" smtClean="0"/>
              <a:t>coordonnent un projet</a:t>
            </a:r>
            <a:endParaRPr lang="fr-FR" sz="2000" dirty="0"/>
          </a:p>
        </p:txBody>
      </p:sp>
      <p:sp>
        <p:nvSpPr>
          <p:cNvPr id="31" name="ZoneTexte 30"/>
          <p:cNvSpPr txBox="1"/>
          <p:nvPr/>
        </p:nvSpPr>
        <p:spPr>
          <a:xfrm>
            <a:off x="211122" y="4162319"/>
            <a:ext cx="327334" cy="430887"/>
          </a:xfrm>
          <a:prstGeom prst="rect">
            <a:avLst/>
          </a:prstGeom>
          <a:noFill/>
        </p:spPr>
        <p:txBody>
          <a:bodyPr wrap="none" rtlCol="0">
            <a:spAutoFit/>
          </a:bodyPr>
          <a:lstStyle/>
          <a:p>
            <a:r>
              <a:rPr lang="fr-FR" sz="2200" b="1" dirty="0" smtClean="0"/>
              <a:t>8</a:t>
            </a:r>
            <a:endParaRPr lang="fr-FR" sz="2200" b="1" dirty="0"/>
          </a:p>
        </p:txBody>
      </p:sp>
      <p:pic>
        <p:nvPicPr>
          <p:cNvPr id="32" name="Image 3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16758" y="5404421"/>
            <a:ext cx="1230656" cy="844657"/>
          </a:xfrm>
          <a:prstGeom prst="rect">
            <a:avLst/>
          </a:prstGeom>
        </p:spPr>
      </p:pic>
      <p:sp>
        <p:nvSpPr>
          <p:cNvPr id="10" name="ZoneTexte 9"/>
          <p:cNvSpPr txBox="1"/>
          <p:nvPr/>
        </p:nvSpPr>
        <p:spPr>
          <a:xfrm>
            <a:off x="1896468" y="4274593"/>
            <a:ext cx="375809" cy="369332"/>
          </a:xfrm>
          <a:prstGeom prst="rect">
            <a:avLst/>
          </a:prstGeom>
          <a:noFill/>
        </p:spPr>
        <p:txBody>
          <a:bodyPr wrap="none" rtlCol="0">
            <a:spAutoFit/>
          </a:bodyPr>
          <a:lstStyle/>
          <a:p>
            <a:r>
              <a:rPr lang="fr-FR" dirty="0" smtClean="0"/>
              <a:t>et</a:t>
            </a:r>
            <a:endParaRPr lang="fr-FR" dirty="0"/>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09508" y="3884854"/>
            <a:ext cx="5715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ZoneTexte 17"/>
          <p:cNvSpPr txBox="1"/>
          <p:nvPr/>
        </p:nvSpPr>
        <p:spPr>
          <a:xfrm>
            <a:off x="150356" y="5224853"/>
            <a:ext cx="2214732" cy="646331"/>
          </a:xfrm>
          <a:prstGeom prst="rect">
            <a:avLst/>
          </a:prstGeom>
          <a:noFill/>
        </p:spPr>
        <p:txBody>
          <a:bodyPr wrap="square" rtlCol="0">
            <a:spAutoFit/>
          </a:bodyPr>
          <a:lstStyle/>
          <a:p>
            <a:r>
              <a:rPr lang="fr-FR" dirty="0"/>
              <a:t>a</a:t>
            </a:r>
            <a:r>
              <a:rPr lang="fr-FR" dirty="0" smtClean="0"/>
              <a:t>vec des partenaires</a:t>
            </a:r>
          </a:p>
          <a:p>
            <a:r>
              <a:rPr lang="fr-FR" dirty="0" smtClean="0"/>
              <a:t> européens</a:t>
            </a:r>
            <a:endParaRPr lang="fr-FR" dirty="0"/>
          </a:p>
        </p:txBody>
      </p:sp>
      <p:pic>
        <p:nvPicPr>
          <p:cNvPr id="37" name="Image 36" descr="Afficher l'image d'origine"/>
          <p:cNvPicPr/>
          <p:nvPr/>
        </p:nvPicPr>
        <p:blipFill>
          <a:blip r:embed="rId9">
            <a:extLst>
              <a:ext uri="{28A0092B-C50C-407E-A947-70E740481C1C}">
                <a14:useLocalDpi xmlns:a14="http://schemas.microsoft.com/office/drawing/2010/main" val="0"/>
              </a:ext>
            </a:extLst>
          </a:blip>
          <a:srcRect/>
          <a:stretch>
            <a:fillRect/>
          </a:stretch>
        </p:blipFill>
        <p:spPr bwMode="auto">
          <a:xfrm>
            <a:off x="3280834" y="6266798"/>
            <a:ext cx="586105" cy="392430"/>
          </a:xfrm>
          <a:prstGeom prst="rect">
            <a:avLst/>
          </a:prstGeom>
          <a:noFill/>
          <a:ln>
            <a:noFill/>
          </a:ln>
        </p:spPr>
      </p:pic>
      <p:pic>
        <p:nvPicPr>
          <p:cNvPr id="38" name="Image 37" descr="Afficher l'image d'origine"/>
          <p:cNvPicPr/>
          <p:nvPr/>
        </p:nvPicPr>
        <p:blipFill>
          <a:blip r:embed="rId10">
            <a:extLst>
              <a:ext uri="{28A0092B-C50C-407E-A947-70E740481C1C}">
                <a14:useLocalDpi xmlns:a14="http://schemas.microsoft.com/office/drawing/2010/main" val="0"/>
              </a:ext>
            </a:extLst>
          </a:blip>
          <a:srcRect/>
          <a:stretch>
            <a:fillRect/>
          </a:stretch>
        </p:blipFill>
        <p:spPr bwMode="auto">
          <a:xfrm>
            <a:off x="3925346" y="5638451"/>
            <a:ext cx="646653" cy="465466"/>
          </a:xfrm>
          <a:prstGeom prst="rect">
            <a:avLst/>
          </a:prstGeom>
          <a:noFill/>
          <a:ln>
            <a:noFill/>
          </a:ln>
        </p:spPr>
      </p:pic>
      <p:pic>
        <p:nvPicPr>
          <p:cNvPr id="39" name="Image 38" descr="Afficher l'image d'origine"/>
          <p:cNvPicPr/>
          <p:nvPr/>
        </p:nvPicPr>
        <p:blipFill>
          <a:blip r:embed="rId11">
            <a:extLst>
              <a:ext uri="{28A0092B-C50C-407E-A947-70E740481C1C}">
                <a14:useLocalDpi xmlns:a14="http://schemas.microsoft.com/office/drawing/2010/main" val="0"/>
              </a:ext>
            </a:extLst>
          </a:blip>
          <a:srcRect/>
          <a:stretch>
            <a:fillRect/>
          </a:stretch>
        </p:blipFill>
        <p:spPr bwMode="auto">
          <a:xfrm>
            <a:off x="4191988" y="6202475"/>
            <a:ext cx="655320" cy="459740"/>
          </a:xfrm>
          <a:prstGeom prst="rect">
            <a:avLst/>
          </a:prstGeom>
          <a:noFill/>
          <a:ln>
            <a:noFill/>
          </a:ln>
        </p:spPr>
      </p:pic>
      <p:sp>
        <p:nvSpPr>
          <p:cNvPr id="20" name="ZoneTexte 19"/>
          <p:cNvSpPr txBox="1"/>
          <p:nvPr/>
        </p:nvSpPr>
        <p:spPr>
          <a:xfrm>
            <a:off x="4899081" y="6258478"/>
            <a:ext cx="343364" cy="369332"/>
          </a:xfrm>
          <a:prstGeom prst="rect">
            <a:avLst/>
          </a:prstGeom>
          <a:noFill/>
        </p:spPr>
        <p:txBody>
          <a:bodyPr wrap="none" rtlCol="0">
            <a:spAutoFit/>
          </a:bodyPr>
          <a:lstStyle/>
          <a:p>
            <a:r>
              <a:rPr lang="fr-FR" dirty="0" smtClean="0"/>
              <a:t>…</a:t>
            </a:r>
            <a:endParaRPr lang="fr-FR" dirty="0"/>
          </a:p>
        </p:txBody>
      </p:sp>
      <p:pic>
        <p:nvPicPr>
          <p:cNvPr id="33" name="Image 32" descr="Afficher l'image d'origine"/>
          <p:cNvPicPr/>
          <p:nvPr/>
        </p:nvPicPr>
        <p:blipFill>
          <a:blip r:embed="rId9">
            <a:extLst>
              <a:ext uri="{28A0092B-C50C-407E-A947-70E740481C1C}">
                <a14:useLocalDpi xmlns:a14="http://schemas.microsoft.com/office/drawing/2010/main" val="0"/>
              </a:ext>
            </a:extLst>
          </a:blip>
          <a:srcRect/>
          <a:stretch>
            <a:fillRect/>
          </a:stretch>
        </p:blipFill>
        <p:spPr bwMode="auto">
          <a:xfrm>
            <a:off x="943620" y="1422271"/>
            <a:ext cx="525910" cy="196215"/>
          </a:xfrm>
          <a:prstGeom prst="rect">
            <a:avLst/>
          </a:prstGeom>
          <a:noFill/>
          <a:ln>
            <a:noFill/>
          </a:ln>
        </p:spPr>
      </p:pic>
      <p:pic>
        <p:nvPicPr>
          <p:cNvPr id="34" name="Image 33" descr="Afficher l'image d'origine"/>
          <p:cNvPicPr/>
          <p:nvPr/>
        </p:nvPicPr>
        <p:blipFill>
          <a:blip r:embed="rId11">
            <a:extLst>
              <a:ext uri="{28A0092B-C50C-407E-A947-70E740481C1C}">
                <a14:useLocalDpi xmlns:a14="http://schemas.microsoft.com/office/drawing/2010/main" val="0"/>
              </a:ext>
            </a:extLst>
          </a:blip>
          <a:srcRect/>
          <a:stretch>
            <a:fillRect/>
          </a:stretch>
        </p:blipFill>
        <p:spPr bwMode="auto">
          <a:xfrm>
            <a:off x="5465061" y="2780829"/>
            <a:ext cx="351436" cy="366325"/>
          </a:xfrm>
          <a:prstGeom prst="rect">
            <a:avLst/>
          </a:prstGeom>
          <a:noFill/>
          <a:ln>
            <a:noFill/>
          </a:ln>
        </p:spPr>
      </p:pic>
      <p:cxnSp>
        <p:nvCxnSpPr>
          <p:cNvPr id="36" name="Connecteur droit avec flèche 35"/>
          <p:cNvCxnSpPr>
            <a:endCxn id="34" idx="1"/>
          </p:cNvCxnSpPr>
          <p:nvPr/>
        </p:nvCxnSpPr>
        <p:spPr>
          <a:xfrm>
            <a:off x="4572000" y="2700382"/>
            <a:ext cx="893061" cy="2636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40" name="Image 3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38456" y="5843497"/>
            <a:ext cx="810329" cy="815731"/>
          </a:xfrm>
          <a:prstGeom prst="rect">
            <a:avLst/>
          </a:prstGeom>
        </p:spPr>
      </p:pic>
      <p:pic>
        <p:nvPicPr>
          <p:cNvPr id="41" name="Image 40"/>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678652" y="5592284"/>
            <a:ext cx="931775" cy="931775"/>
          </a:xfrm>
          <a:prstGeom prst="rect">
            <a:avLst/>
          </a:prstGeom>
        </p:spPr>
      </p:pic>
      <p:cxnSp>
        <p:nvCxnSpPr>
          <p:cNvPr id="43" name="Connecteur droit avec flèche 42"/>
          <p:cNvCxnSpPr/>
          <p:nvPr/>
        </p:nvCxnSpPr>
        <p:spPr>
          <a:xfrm flipV="1">
            <a:off x="1053864" y="1681408"/>
            <a:ext cx="219580" cy="3798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5265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5249</TotalTime>
  <Words>660</Words>
  <Application>Microsoft Office PowerPoint</Application>
  <PresentationFormat>Affichage à l'écran (4:3)</PresentationFormat>
  <Paragraphs>46</Paragraphs>
  <Slides>5</Slides>
  <Notes>2</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Présentation PowerPoint</vt:lpstr>
      <vt:lpstr>VET4APPS </vt:lpstr>
      <vt:lpstr>Eqabmob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Julia robisco</dc:creator>
  <cp:lastModifiedBy>GECT</cp:lastModifiedBy>
  <cp:revision>148</cp:revision>
  <cp:lastPrinted>2016-11-21T17:08:41Z</cp:lastPrinted>
  <dcterms:created xsi:type="dcterms:W3CDTF">2014-10-07T06:47:38Z</dcterms:created>
  <dcterms:modified xsi:type="dcterms:W3CDTF">2016-11-23T08:15:15Z</dcterms:modified>
</cp:coreProperties>
</file>